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291" r:id="rId5"/>
  </p:sldIdLst>
  <p:sldSz cx="12192000" cy="6858000"/>
  <p:notesSz cx="6858000" cy="9144000"/>
  <p:defaultTextStyle>
    <a:defPPr rtl="0"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357" autoAdjust="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>
        <p:guide pos="6264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overskrift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82D120D-EE95-4BE0-91B6-BA912A36907C}" type="datetime1">
              <a:rPr lang="nb-NO" smtClean="0"/>
              <a:t>17.12.2025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overskrif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FDCDF-F590-42B1-85E2-76C093D507B1}" type="datetime1">
              <a:rPr lang="nb-NO" smtClean="0"/>
              <a:pPr/>
              <a:t>17.12.2025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32C31BA-67D8-413F-A5DD-028125073D1D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099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B00EE9C-3D83-4F8A-8C39-5B42413C7A71}" type="datetime1">
              <a:rPr lang="nb-NO" noProof="0" smtClean="0"/>
              <a:t>17.12.2025</a:t>
            </a:fld>
            <a:endParaRPr lang="nb-NO" noProof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7" name="Plassholder for tekst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B490E8-AB43-42BD-A220-A29AB1802C5F}" type="datetime1">
              <a:rPr lang="nb-NO" noProof="0" smtClean="0"/>
              <a:t>17.12.2025</a:t>
            </a:fld>
            <a:endParaRPr lang="nb-NO" noProof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sp>
        <p:nvSpPr>
          <p:cNvPr id="6" name="Tittel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3337" y="310287"/>
            <a:ext cx="5238313" cy="853352"/>
          </a:xfrm>
        </p:spPr>
        <p:txBody>
          <a:bodyPr rtlCol="0">
            <a:normAutofit/>
          </a:bodyPr>
          <a:lstStyle>
            <a:lvl1pPr>
              <a:defRPr sz="3600" b="1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7" name="Plassholder for tekst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3337" y="981076"/>
            <a:ext cx="358140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42900" y="1470027"/>
            <a:ext cx="11487150" cy="4724400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02E9FDF-C965-4B16-BBA7-3D8D86245C48}" type="datetime1">
              <a:rPr lang="nb-NO" noProof="0" smtClean="0"/>
              <a:t>17.12.2025</a:t>
            </a:fld>
            <a:endParaRPr lang="nb-NO" noProof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nb-NO" noProof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6" name="Rett linje 205" descr="dekorativt element">
            <a:extLst>
              <a:ext uri="{FF2B5EF4-FFF2-40B4-BE49-F238E27FC236}">
                <a16:creationId xmlns:a16="http://schemas.microsoft.com/office/drawing/2014/main" id="{3075AB11-BAD3-42E5-BC8F-B1153E21F91C}"/>
              </a:ext>
            </a:extLst>
          </p:cNvPr>
          <p:cNvCxnSpPr>
            <a:cxnSpLocks/>
            <a:endCxn id="80" idx="2"/>
          </p:cNvCxnSpPr>
          <p:nvPr/>
        </p:nvCxnSpPr>
        <p:spPr>
          <a:xfrm flipH="1">
            <a:off x="1296627" y="2028803"/>
            <a:ext cx="26787" cy="2517661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Rett linje 200" descr="dekorativt element">
            <a:extLst>
              <a:ext uri="{FF2B5EF4-FFF2-40B4-BE49-F238E27FC236}">
                <a16:creationId xmlns:a16="http://schemas.microsoft.com/office/drawing/2014/main" id="{7B2075F3-49F1-4561-B16C-A60D139B4E39}"/>
              </a:ext>
            </a:extLst>
          </p:cNvPr>
          <p:cNvCxnSpPr>
            <a:cxnSpLocks/>
          </p:cNvCxnSpPr>
          <p:nvPr/>
        </p:nvCxnSpPr>
        <p:spPr>
          <a:xfrm flipV="1">
            <a:off x="5949348" y="643729"/>
            <a:ext cx="0" cy="1444580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ktangel: Avrundede hjørner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425025" y="2233440"/>
            <a:ext cx="1769990" cy="63803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1"/>
                </a:solidFill>
              </a:rPr>
              <a:t>Kommunalsjef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1"/>
                </a:solidFill>
              </a:rPr>
              <a:t>Oppvekst og familie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1"/>
                </a:solidFill>
              </a:rPr>
              <a:t>Siv-Anita Kuntze</a:t>
            </a:r>
          </a:p>
        </p:txBody>
      </p:sp>
      <p:sp>
        <p:nvSpPr>
          <p:cNvPr id="147" name="Rektangel: Avrundede hjørner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9688823" y="2077266"/>
            <a:ext cx="1879417" cy="3777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Kommunalsjef teknisk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Karl-Petter Hagvåg </a:t>
            </a:r>
            <a:r>
              <a:rPr lang="nb-NO" sz="900" b="1" dirty="0" err="1">
                <a:solidFill>
                  <a:schemeClr val="tx2">
                    <a:lumMod val="50000"/>
                  </a:schemeClr>
                </a:solidFill>
              </a:rPr>
              <a:t>Iildahl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150" name="Rektangel: Avrundede hjørner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5167377" y="2272810"/>
            <a:ext cx="1836550" cy="89600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Kommunalsjef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Helse og velferd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Tina E. Figenschau</a:t>
            </a:r>
            <a:endParaRPr lang="nb-NO" sz="1000" dirty="0">
              <a:solidFill>
                <a:schemeClr val="tx1"/>
              </a:solidFill>
            </a:endParaRPr>
          </a:p>
        </p:txBody>
      </p:sp>
      <p:cxnSp>
        <p:nvCxnSpPr>
          <p:cNvPr id="83" name="Rett linje 82" descr="dekorativt element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>
            <a:cxnSpLocks/>
          </p:cNvCxnSpPr>
          <p:nvPr/>
        </p:nvCxnSpPr>
        <p:spPr>
          <a:xfrm>
            <a:off x="2052489" y="2859429"/>
            <a:ext cx="204689" cy="1458788"/>
          </a:xfrm>
          <a:prstGeom prst="line">
            <a:avLst/>
          </a:prstGeom>
          <a:ln w="1270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ktangel 93" descr="dekorativt element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371083" y="2750390"/>
            <a:ext cx="114414" cy="8596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/>
          </a:p>
        </p:txBody>
      </p:sp>
      <p:sp>
        <p:nvSpPr>
          <p:cNvPr id="95" name="Rektangel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13886" y="1435600"/>
            <a:ext cx="85961" cy="85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/>
          </a:p>
        </p:txBody>
      </p:sp>
      <p:cxnSp>
        <p:nvCxnSpPr>
          <p:cNvPr id="96" name="Kobling: Vinkel 95" descr="dekorativt element">
            <a:extLst>
              <a:ext uri="{FF2B5EF4-FFF2-40B4-BE49-F238E27FC236}">
                <a16:creationId xmlns:a16="http://schemas.microsoft.com/office/drawing/2014/main" id="{185DC171-E6CD-4880-8EF4-7E0DB7F6C2B2}"/>
              </a:ext>
            </a:extLst>
          </p:cNvPr>
          <p:cNvCxnSpPr>
            <a:cxnSpLocks/>
          </p:cNvCxnSpPr>
          <p:nvPr/>
        </p:nvCxnSpPr>
        <p:spPr>
          <a:xfrm>
            <a:off x="5981218" y="2073668"/>
            <a:ext cx="4753265" cy="2022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prstDash val="solid"/>
            <a:headEnd type="none" w="sm" len="sm"/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ktangel: Avrundede hjørner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27746" y="108908"/>
            <a:ext cx="1828800" cy="54972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100" b="1" dirty="0">
                <a:solidFill>
                  <a:schemeClr val="accent5">
                    <a:lumMod val="50000"/>
                  </a:schemeClr>
                </a:solidFill>
              </a:rPr>
              <a:t>Per Øivind Sundell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100" b="1" dirty="0">
                <a:solidFill>
                  <a:schemeClr val="accent5">
                    <a:lumMod val="50000"/>
                  </a:schemeClr>
                </a:solidFill>
              </a:rPr>
              <a:t>Rådmann</a:t>
            </a:r>
            <a:endParaRPr lang="nb-NO" sz="10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DEA1307-3465-415E-B9B3-C274D75E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156806" y="2280706"/>
            <a:ext cx="85961" cy="8596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nb-NO" dirty="0"/>
          </a:p>
          <a:p>
            <a:pPr algn="ctr" rtl="0"/>
            <a:endParaRPr lang="nb-NO" dirty="0"/>
          </a:p>
          <a:p>
            <a:pPr algn="ctr" rtl="0"/>
            <a:endParaRPr lang="nb-NO" dirty="0"/>
          </a:p>
        </p:txBody>
      </p:sp>
      <p:sp>
        <p:nvSpPr>
          <p:cNvPr id="183" name="Rektangel: Avrundede hjørner 182">
            <a:extLst>
              <a:ext uri="{FF2B5EF4-FFF2-40B4-BE49-F238E27FC236}">
                <a16:creationId xmlns:a16="http://schemas.microsoft.com/office/drawing/2014/main" id="{DC38D3DB-30B8-4A79-9C76-C565CFF33780}"/>
              </a:ext>
            </a:extLst>
          </p:cNvPr>
          <p:cNvSpPr/>
          <p:nvPr/>
        </p:nvSpPr>
        <p:spPr>
          <a:xfrm>
            <a:off x="561618" y="2951738"/>
            <a:ext cx="1441569" cy="50855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Rektor skole/</a:t>
            </a:r>
            <a:r>
              <a:rPr lang="nb-NO" sz="900" b="1" dirty="0" err="1">
                <a:solidFill>
                  <a:schemeClr val="tx2">
                    <a:lumMod val="50000"/>
                  </a:schemeClr>
                </a:solidFill>
              </a:rPr>
              <a:t>sfo</a:t>
            </a:r>
            <a:endParaRPr lang="nb-NO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>
                <a:solidFill>
                  <a:schemeClr val="tx1"/>
                </a:solidFill>
              </a:rPr>
              <a:t>Marthine Tilrum Henriksen</a:t>
            </a:r>
            <a:endParaRPr lang="nb-NO" sz="900" b="1" dirty="0">
              <a:solidFill>
                <a:schemeClr val="tx1"/>
              </a:solidFill>
            </a:endParaRPr>
          </a:p>
        </p:txBody>
      </p:sp>
      <p:sp>
        <p:nvSpPr>
          <p:cNvPr id="186" name="Rektangel: Avrundede hjørner 185">
            <a:extLst>
              <a:ext uri="{FF2B5EF4-FFF2-40B4-BE49-F238E27FC236}">
                <a16:creationId xmlns:a16="http://schemas.microsoft.com/office/drawing/2014/main" id="{E00EF2F1-621C-44D5-923A-283EAD95A813}"/>
              </a:ext>
            </a:extLst>
          </p:cNvPr>
          <p:cNvSpPr/>
          <p:nvPr/>
        </p:nvSpPr>
        <p:spPr>
          <a:xfrm>
            <a:off x="4621010" y="3429000"/>
            <a:ext cx="1477851" cy="66982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Solhøgda bo- og behandlingssenter og hjemmetjenesten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Ingrid Thoresen</a:t>
            </a:r>
          </a:p>
        </p:txBody>
      </p:sp>
      <p:sp>
        <p:nvSpPr>
          <p:cNvPr id="192" name="Rektangel: Avrundede hjørner 191">
            <a:extLst>
              <a:ext uri="{FF2B5EF4-FFF2-40B4-BE49-F238E27FC236}">
                <a16:creationId xmlns:a16="http://schemas.microsoft.com/office/drawing/2014/main" id="{7893426B-E83B-41DC-A793-6BBC6104B3A6}"/>
              </a:ext>
            </a:extLst>
          </p:cNvPr>
          <p:cNvSpPr/>
          <p:nvPr/>
        </p:nvSpPr>
        <p:spPr>
          <a:xfrm>
            <a:off x="9688823" y="2928335"/>
            <a:ext cx="1879417" cy="3647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Plan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Dag Walle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195" name="Rektangel: Avrundede hjørner 194">
            <a:extLst>
              <a:ext uri="{FF2B5EF4-FFF2-40B4-BE49-F238E27FC236}">
                <a16:creationId xmlns:a16="http://schemas.microsoft.com/office/drawing/2014/main" id="{81AC151D-872D-4D73-AE29-952F653257C0}"/>
              </a:ext>
            </a:extLst>
          </p:cNvPr>
          <p:cNvSpPr/>
          <p:nvPr/>
        </p:nvSpPr>
        <p:spPr>
          <a:xfrm>
            <a:off x="9688823" y="2508343"/>
            <a:ext cx="1879417" cy="3777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Avdelingsleder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Ørjan N. Trovåg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2" name="Plassholder for tekst 1">
            <a:extLst>
              <a:ext uri="{FF2B5EF4-FFF2-40B4-BE49-F238E27FC236}">
                <a16:creationId xmlns:a16="http://schemas.microsoft.com/office/drawing/2014/main" id="{87926A82-6166-466D-A3A3-E32A7AC2B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900" y="797562"/>
            <a:ext cx="3674837" cy="321596"/>
          </a:xfrm>
        </p:spPr>
        <p:txBody>
          <a:bodyPr rtlCol="0">
            <a:normAutofit fontScale="92500" lnSpcReduction="20000"/>
          </a:bodyPr>
          <a:lstStyle/>
          <a:p>
            <a:pPr rtl="0"/>
            <a:r>
              <a:rPr lang="nb-NO" dirty="0"/>
              <a:t>Adm. organisering</a:t>
            </a:r>
          </a:p>
        </p:txBody>
      </p:sp>
      <p:sp>
        <p:nvSpPr>
          <p:cNvPr id="5" name="Tittel 4">
            <a:extLst>
              <a:ext uri="{FF2B5EF4-FFF2-40B4-BE49-F238E27FC236}">
                <a16:creationId xmlns:a16="http://schemas.microsoft.com/office/drawing/2014/main" id="{66D9B4A0-411D-4E7F-AB9E-95DE069B5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623" y="171701"/>
            <a:ext cx="5238313" cy="853352"/>
          </a:xfrm>
        </p:spPr>
        <p:txBody>
          <a:bodyPr rtlCol="0">
            <a:normAutofit/>
          </a:bodyPr>
          <a:lstStyle/>
          <a:p>
            <a:pPr rtl="0"/>
            <a:r>
              <a:rPr lang="nb-NO" sz="2000" dirty="0"/>
              <a:t>Flakstad kommune</a:t>
            </a:r>
          </a:p>
        </p:txBody>
      </p:sp>
      <p:sp>
        <p:nvSpPr>
          <p:cNvPr id="65" name="Rektangel: Avrundede hjørner 182">
            <a:extLst>
              <a:ext uri="{FF2B5EF4-FFF2-40B4-BE49-F238E27FC236}">
                <a16:creationId xmlns:a16="http://schemas.microsoft.com/office/drawing/2014/main" id="{FF447846-8BB4-455D-87F2-305F48D2BDCE}"/>
              </a:ext>
            </a:extLst>
          </p:cNvPr>
          <p:cNvSpPr/>
          <p:nvPr/>
        </p:nvSpPr>
        <p:spPr>
          <a:xfrm>
            <a:off x="534692" y="3582543"/>
            <a:ext cx="1468495" cy="30481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Barnehagestyrer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Magnus Vian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66" name="Rektangel: Avrundede hjørner 182">
            <a:extLst>
              <a:ext uri="{FF2B5EF4-FFF2-40B4-BE49-F238E27FC236}">
                <a16:creationId xmlns:a16="http://schemas.microsoft.com/office/drawing/2014/main" id="{434D68D9-48C7-4FD9-A21D-32553DE767AA}"/>
              </a:ext>
            </a:extLst>
          </p:cNvPr>
          <p:cNvSpPr/>
          <p:nvPr/>
        </p:nvSpPr>
        <p:spPr>
          <a:xfrm>
            <a:off x="3776575" y="832666"/>
            <a:ext cx="2036470" cy="98752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HR sjef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Vibeke R. Holm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Personal, Interkommunal brannordning, </a:t>
            </a:r>
            <a:r>
              <a:rPr lang="nb-NO" sz="900" b="1" dirty="0" err="1">
                <a:solidFill>
                  <a:schemeClr val="tx2">
                    <a:lumMod val="50000"/>
                  </a:schemeClr>
                </a:solidFill>
              </a:rPr>
              <a:t>Flyktningtjenesten</a:t>
            </a: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 og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 Servicetorg (arkiv, møtesekretærfunksjon og valg)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69" name="Rektangel: Avrundede hjørner 182">
            <a:extLst>
              <a:ext uri="{FF2B5EF4-FFF2-40B4-BE49-F238E27FC236}">
                <a16:creationId xmlns:a16="http://schemas.microsoft.com/office/drawing/2014/main" id="{2B994DD1-CAAD-4350-9BF3-E89E891340A6}"/>
              </a:ext>
            </a:extLst>
          </p:cNvPr>
          <p:cNvSpPr/>
          <p:nvPr/>
        </p:nvSpPr>
        <p:spPr>
          <a:xfrm>
            <a:off x="6193026" y="1388392"/>
            <a:ext cx="1912322" cy="68370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Økonomisjef – Anne Sand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Lønnsansvarlig – Solfrid Johnsen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Regnskapsmedarbeider –  Elin Thorbjørnsen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0" name="Rektangel: Avrundede hjørner 182">
            <a:extLst>
              <a:ext uri="{FF2B5EF4-FFF2-40B4-BE49-F238E27FC236}">
                <a16:creationId xmlns:a16="http://schemas.microsoft.com/office/drawing/2014/main" id="{65B7BD4E-028D-479A-B171-09463C8E0871}"/>
              </a:ext>
            </a:extLst>
          </p:cNvPr>
          <p:cNvSpPr/>
          <p:nvPr/>
        </p:nvSpPr>
        <p:spPr>
          <a:xfrm>
            <a:off x="534692" y="4058239"/>
            <a:ext cx="1523870" cy="4882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Kulturskolerektor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1"/>
                </a:solidFill>
              </a:rPr>
              <a:t>Ole Mauseth</a:t>
            </a:r>
          </a:p>
        </p:txBody>
      </p:sp>
      <p:sp>
        <p:nvSpPr>
          <p:cNvPr id="81" name="Rektangel: Avrundede hjørner 182">
            <a:extLst>
              <a:ext uri="{FF2B5EF4-FFF2-40B4-BE49-F238E27FC236}">
                <a16:creationId xmlns:a16="http://schemas.microsoft.com/office/drawing/2014/main" id="{ECA15890-8997-4ABC-A6A0-861C0D74CB11}"/>
              </a:ext>
            </a:extLst>
          </p:cNvPr>
          <p:cNvSpPr/>
          <p:nvPr/>
        </p:nvSpPr>
        <p:spPr>
          <a:xfrm>
            <a:off x="2235581" y="3944724"/>
            <a:ext cx="781174" cy="37349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PPT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2" name="Rektangel: Avrundede hjørner 182">
            <a:extLst>
              <a:ext uri="{FF2B5EF4-FFF2-40B4-BE49-F238E27FC236}">
                <a16:creationId xmlns:a16="http://schemas.microsoft.com/office/drawing/2014/main" id="{7B5518F4-F882-42B4-9C78-E15170E5D734}"/>
              </a:ext>
            </a:extLst>
          </p:cNvPr>
          <p:cNvSpPr/>
          <p:nvPr/>
        </p:nvSpPr>
        <p:spPr>
          <a:xfrm>
            <a:off x="2133120" y="3460331"/>
            <a:ext cx="1142691" cy="3734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Barnevern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88" name="Rektangel: Avrundede hjørner 182">
            <a:extLst>
              <a:ext uri="{FF2B5EF4-FFF2-40B4-BE49-F238E27FC236}">
                <a16:creationId xmlns:a16="http://schemas.microsoft.com/office/drawing/2014/main" id="{982D40EC-4353-4B9E-BE04-717AF5B61985}"/>
              </a:ext>
            </a:extLst>
          </p:cNvPr>
          <p:cNvSpPr/>
          <p:nvPr/>
        </p:nvSpPr>
        <p:spPr>
          <a:xfrm>
            <a:off x="9688823" y="4286684"/>
            <a:ext cx="1879417" cy="44141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Matrikkel/ husbanken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Gøril Larsen</a:t>
            </a:r>
            <a:endParaRPr lang="nb-NO" sz="900" dirty="0">
              <a:solidFill>
                <a:schemeClr val="tx1"/>
              </a:solidFill>
            </a:endParaRPr>
          </a:p>
        </p:txBody>
      </p:sp>
      <p:cxnSp>
        <p:nvCxnSpPr>
          <p:cNvPr id="114" name="Rett linje 113" descr="dekorativt element">
            <a:extLst>
              <a:ext uri="{FF2B5EF4-FFF2-40B4-BE49-F238E27FC236}">
                <a16:creationId xmlns:a16="http://schemas.microsoft.com/office/drawing/2014/main" id="{2CC82299-E440-452B-9279-D9955281CEAD}"/>
              </a:ext>
            </a:extLst>
          </p:cNvPr>
          <p:cNvCxnSpPr>
            <a:cxnSpLocks/>
          </p:cNvCxnSpPr>
          <p:nvPr/>
        </p:nvCxnSpPr>
        <p:spPr>
          <a:xfrm>
            <a:off x="5942286" y="2085746"/>
            <a:ext cx="0" cy="211172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ktangel: Avrundede hjørner 185">
            <a:extLst>
              <a:ext uri="{FF2B5EF4-FFF2-40B4-BE49-F238E27FC236}">
                <a16:creationId xmlns:a16="http://schemas.microsoft.com/office/drawing/2014/main" id="{832EBB2A-FD4D-40BD-A626-54DA5EB9D1E1}"/>
              </a:ext>
            </a:extLst>
          </p:cNvPr>
          <p:cNvSpPr/>
          <p:nvPr/>
        </p:nvSpPr>
        <p:spPr>
          <a:xfrm>
            <a:off x="7833601" y="4131470"/>
            <a:ext cx="1081063" cy="52046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TFF 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Fagleder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Cecilie Johnsen</a:t>
            </a:r>
          </a:p>
        </p:txBody>
      </p:sp>
      <p:sp>
        <p:nvSpPr>
          <p:cNvPr id="187" name="Rektangel: Avrundede hjørner 185">
            <a:extLst>
              <a:ext uri="{FF2B5EF4-FFF2-40B4-BE49-F238E27FC236}">
                <a16:creationId xmlns:a16="http://schemas.microsoft.com/office/drawing/2014/main" id="{ECEBF2A5-9FFB-4B5A-9E8B-DD9159D52F90}"/>
              </a:ext>
            </a:extLst>
          </p:cNvPr>
          <p:cNvSpPr/>
          <p:nvPr/>
        </p:nvSpPr>
        <p:spPr>
          <a:xfrm>
            <a:off x="6587340" y="4126315"/>
            <a:ext cx="1081063" cy="488225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Rus /Psykiatri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Fagleder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Linn E. Pedersen</a:t>
            </a:r>
          </a:p>
        </p:txBody>
      </p:sp>
      <p:sp>
        <p:nvSpPr>
          <p:cNvPr id="245" name="Rektangel: Avrundede hjørner 182">
            <a:extLst>
              <a:ext uri="{FF2B5EF4-FFF2-40B4-BE49-F238E27FC236}">
                <a16:creationId xmlns:a16="http://schemas.microsoft.com/office/drawing/2014/main" id="{93B84835-C849-4140-9C81-E04B5A3DC192}"/>
              </a:ext>
            </a:extLst>
          </p:cNvPr>
          <p:cNvSpPr/>
          <p:nvPr/>
        </p:nvSpPr>
        <p:spPr>
          <a:xfrm>
            <a:off x="9688823" y="5210827"/>
            <a:ext cx="1879417" cy="99390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Teknisk uteseksjon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Sondre F. Eriksen – Arbeidsleder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Allan Jørgensen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Thor Olsen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Jan Hartung</a:t>
            </a:r>
          </a:p>
        </p:txBody>
      </p:sp>
      <p:sp>
        <p:nvSpPr>
          <p:cNvPr id="246" name="TekstSylinder 245">
            <a:extLst>
              <a:ext uri="{FF2B5EF4-FFF2-40B4-BE49-F238E27FC236}">
                <a16:creationId xmlns:a16="http://schemas.microsoft.com/office/drawing/2014/main" id="{2800CB40-BF46-43D5-B509-89BA611C9BF4}"/>
              </a:ext>
            </a:extLst>
          </p:cNvPr>
          <p:cNvSpPr txBox="1"/>
          <p:nvPr/>
        </p:nvSpPr>
        <p:spPr>
          <a:xfrm>
            <a:off x="9065065" y="6428262"/>
            <a:ext cx="312693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800" dirty="0">
                <a:latin typeface="Calibri" panose="020F0502020204030204" pitchFamily="34" charset="0"/>
                <a:cs typeface="Calibri" panose="020F0502020204030204" pitchFamily="34" charset="0"/>
              </a:rPr>
              <a:t>Oppmåling, landbruk, havn er interkommunale tjenester, kommunalsjef for teknisk følger opp dette</a:t>
            </a:r>
          </a:p>
        </p:txBody>
      </p:sp>
      <p:cxnSp>
        <p:nvCxnSpPr>
          <p:cNvPr id="57" name="Rett linje 56" descr="dekorativt element">
            <a:extLst>
              <a:ext uri="{FF2B5EF4-FFF2-40B4-BE49-F238E27FC236}">
                <a16:creationId xmlns:a16="http://schemas.microsoft.com/office/drawing/2014/main" id="{84D4D97B-2830-45A1-9868-3AEF448D24AE}"/>
              </a:ext>
            </a:extLst>
          </p:cNvPr>
          <p:cNvCxnSpPr>
            <a:cxnSpLocks/>
          </p:cNvCxnSpPr>
          <p:nvPr/>
        </p:nvCxnSpPr>
        <p:spPr>
          <a:xfrm flipV="1">
            <a:off x="5942286" y="1016249"/>
            <a:ext cx="269509" cy="1828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vrundet rektangel 16"/>
          <p:cNvSpPr/>
          <p:nvPr/>
        </p:nvSpPr>
        <p:spPr>
          <a:xfrm>
            <a:off x="7106777" y="2902410"/>
            <a:ext cx="1239597" cy="111577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nb-NO" sz="900" b="1" dirty="0">
                <a:solidFill>
                  <a:srgbClr val="000000"/>
                </a:solidFill>
              </a:rPr>
              <a:t>Helse og velferd: </a:t>
            </a:r>
          </a:p>
          <a:p>
            <a:pPr lvl="0"/>
            <a:r>
              <a:rPr lang="nb-NO" sz="900" b="1" dirty="0">
                <a:solidFill>
                  <a:srgbClr val="000000"/>
                </a:solidFill>
              </a:rPr>
              <a:t>Silvia Hellesvik</a:t>
            </a:r>
          </a:p>
          <a:p>
            <a:pPr lvl="0"/>
            <a:endParaRPr lang="nb-NO" sz="900" b="1" dirty="0">
              <a:solidFill>
                <a:srgbClr val="000000"/>
              </a:solidFill>
            </a:endParaRPr>
          </a:p>
          <a:p>
            <a:r>
              <a:rPr lang="nb-NO" sz="800" b="1" dirty="0">
                <a:solidFill>
                  <a:srgbClr val="000000"/>
                </a:solidFill>
              </a:rPr>
              <a:t>Kommunelege</a:t>
            </a:r>
          </a:p>
          <a:p>
            <a:pPr lvl="0"/>
            <a:r>
              <a:rPr lang="nb-NO" sz="800" b="1" dirty="0">
                <a:solidFill>
                  <a:srgbClr val="000000"/>
                </a:solidFill>
              </a:rPr>
              <a:t>Helsesykepleier</a:t>
            </a:r>
          </a:p>
          <a:p>
            <a:pPr lvl="0"/>
            <a:r>
              <a:rPr lang="nb-NO" sz="800" b="1" dirty="0">
                <a:solidFill>
                  <a:srgbClr val="000000"/>
                </a:solidFill>
              </a:rPr>
              <a:t>Fysioterapeut</a:t>
            </a:r>
          </a:p>
          <a:p>
            <a:pPr lvl="0"/>
            <a:r>
              <a:rPr lang="nb-NO" sz="800" b="1" dirty="0">
                <a:solidFill>
                  <a:srgbClr val="000000"/>
                </a:solidFill>
              </a:rPr>
              <a:t>Ergoterapeut</a:t>
            </a:r>
          </a:p>
          <a:p>
            <a:pPr lvl="0"/>
            <a:r>
              <a:rPr lang="nb-NO" sz="800" b="1" dirty="0">
                <a:solidFill>
                  <a:srgbClr val="000000"/>
                </a:solidFill>
              </a:rPr>
              <a:t>KE</a:t>
            </a:r>
          </a:p>
          <a:p>
            <a:pPr lvl="0"/>
            <a:endParaRPr lang="nb-NO" sz="900" b="1" dirty="0">
              <a:solidFill>
                <a:srgbClr val="000000"/>
              </a:solidFill>
            </a:endParaRPr>
          </a:p>
        </p:txBody>
      </p:sp>
      <p:sp>
        <p:nvSpPr>
          <p:cNvPr id="20" name="Avrundet rektangel 19"/>
          <p:cNvSpPr/>
          <p:nvPr/>
        </p:nvSpPr>
        <p:spPr>
          <a:xfrm>
            <a:off x="3729137" y="2394659"/>
            <a:ext cx="1350546" cy="46710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900" b="1" dirty="0">
                <a:solidFill>
                  <a:schemeClr val="tx1"/>
                </a:solidFill>
              </a:rPr>
              <a:t>Frivillighetssentralen</a:t>
            </a:r>
          </a:p>
          <a:p>
            <a:pPr algn="ctr"/>
            <a:r>
              <a:rPr lang="nb-NO" sz="900" b="1" dirty="0">
                <a:solidFill>
                  <a:schemeClr val="tx1"/>
                </a:solidFill>
              </a:rPr>
              <a:t>Marianne Baadstrand</a:t>
            </a:r>
          </a:p>
        </p:txBody>
      </p:sp>
      <p:cxnSp>
        <p:nvCxnSpPr>
          <p:cNvPr id="84" name="Rett linje 83" descr="dekorativt element">
            <a:extLst>
              <a:ext uri="{FF2B5EF4-FFF2-40B4-BE49-F238E27FC236}">
                <a16:creationId xmlns:a16="http://schemas.microsoft.com/office/drawing/2014/main" id="{84D4D97B-2830-45A1-9868-3AEF448D24AE}"/>
              </a:ext>
            </a:extLst>
          </p:cNvPr>
          <p:cNvCxnSpPr>
            <a:cxnSpLocks/>
          </p:cNvCxnSpPr>
          <p:nvPr/>
        </p:nvCxnSpPr>
        <p:spPr>
          <a:xfrm>
            <a:off x="5426979" y="3169485"/>
            <a:ext cx="0" cy="259515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ktangel: Avrundede hjørner 182">
            <a:extLst>
              <a:ext uri="{FF2B5EF4-FFF2-40B4-BE49-F238E27FC236}">
                <a16:creationId xmlns:a16="http://schemas.microsoft.com/office/drawing/2014/main" id="{ECA15890-8997-4ABC-A6A0-861C0D74CB11}"/>
              </a:ext>
            </a:extLst>
          </p:cNvPr>
          <p:cNvSpPr/>
          <p:nvPr/>
        </p:nvSpPr>
        <p:spPr>
          <a:xfrm>
            <a:off x="3898243" y="2984678"/>
            <a:ext cx="1085811" cy="19961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NAV</a:t>
            </a:r>
            <a:endParaRPr lang="nb-NO" sz="1000" dirty="0">
              <a:solidFill>
                <a:schemeClr val="tx1"/>
              </a:solidFill>
            </a:endParaRPr>
          </a:p>
        </p:txBody>
      </p:sp>
      <p:cxnSp>
        <p:nvCxnSpPr>
          <p:cNvPr id="26" name="Rett linje 25"/>
          <p:cNvCxnSpPr>
            <a:endCxn id="58" idx="3"/>
          </p:cNvCxnSpPr>
          <p:nvPr/>
        </p:nvCxnSpPr>
        <p:spPr>
          <a:xfrm flipH="1">
            <a:off x="4984054" y="3020947"/>
            <a:ext cx="197117" cy="635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Rett linje 225"/>
          <p:cNvCxnSpPr/>
          <p:nvPr/>
        </p:nvCxnSpPr>
        <p:spPr>
          <a:xfrm>
            <a:off x="1318919" y="2028803"/>
            <a:ext cx="4766733" cy="432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Rett linje 228"/>
          <p:cNvCxnSpPr/>
          <p:nvPr/>
        </p:nvCxnSpPr>
        <p:spPr>
          <a:xfrm>
            <a:off x="5807566" y="1532324"/>
            <a:ext cx="378398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3" name="Rett linje 232"/>
          <p:cNvCxnSpPr>
            <a:stCxn id="20" idx="3"/>
          </p:cNvCxnSpPr>
          <p:nvPr/>
        </p:nvCxnSpPr>
        <p:spPr>
          <a:xfrm flipV="1">
            <a:off x="5079683" y="2628210"/>
            <a:ext cx="87694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4" name="Bilde 23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168" y="448934"/>
            <a:ext cx="568056" cy="700228"/>
          </a:xfrm>
          <a:prstGeom prst="rect">
            <a:avLst/>
          </a:prstGeom>
        </p:spPr>
      </p:pic>
      <p:sp>
        <p:nvSpPr>
          <p:cNvPr id="59" name="Rektangel: Avrundede hjørner 182">
            <a:extLst>
              <a:ext uri="{FF2B5EF4-FFF2-40B4-BE49-F238E27FC236}">
                <a16:creationId xmlns:a16="http://schemas.microsoft.com/office/drawing/2014/main" id="{B13F5562-EFCF-4C5F-8F50-51CA1C1E2BE5}"/>
              </a:ext>
            </a:extLst>
          </p:cNvPr>
          <p:cNvSpPr/>
          <p:nvPr/>
        </p:nvSpPr>
        <p:spPr>
          <a:xfrm>
            <a:off x="2093860" y="2973134"/>
            <a:ext cx="1142691" cy="37349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LOS/ungdomsråd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Ungdomsråd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61" name="Rektangel: Avrundede hjørner 191">
            <a:extLst>
              <a:ext uri="{FF2B5EF4-FFF2-40B4-BE49-F238E27FC236}">
                <a16:creationId xmlns:a16="http://schemas.microsoft.com/office/drawing/2014/main" id="{C2AE11DD-4BCE-40ED-A924-41983B981951}"/>
              </a:ext>
            </a:extLst>
          </p:cNvPr>
          <p:cNvSpPr/>
          <p:nvPr/>
        </p:nvSpPr>
        <p:spPr>
          <a:xfrm>
            <a:off x="9688823" y="3767358"/>
            <a:ext cx="1879417" cy="4654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Kommunalteknisk drift/prosjekter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Elin S. Sie</a:t>
            </a:r>
            <a:endParaRPr lang="nb-NO" sz="900" dirty="0">
              <a:solidFill>
                <a:schemeClr val="tx1"/>
              </a:solidFill>
            </a:endParaRPr>
          </a:p>
        </p:txBody>
      </p:sp>
      <p:sp>
        <p:nvSpPr>
          <p:cNvPr id="60" name="Rektangel: Avrundede hjørner 185">
            <a:extLst>
              <a:ext uri="{FF2B5EF4-FFF2-40B4-BE49-F238E27FC236}">
                <a16:creationId xmlns:a16="http://schemas.microsoft.com/office/drawing/2014/main" id="{1C34A383-315F-42A0-8B2E-D66A046696F9}"/>
              </a:ext>
            </a:extLst>
          </p:cNvPr>
          <p:cNvSpPr/>
          <p:nvPr/>
        </p:nvSpPr>
        <p:spPr>
          <a:xfrm>
            <a:off x="9688823" y="4789819"/>
            <a:ext cx="1879417" cy="36047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1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Parkering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Hege </a:t>
            </a:r>
            <a:r>
              <a:rPr lang="nb-NO" sz="800" b="1" dirty="0" err="1">
                <a:solidFill>
                  <a:schemeClr val="tx2">
                    <a:lumMod val="50000"/>
                  </a:schemeClr>
                </a:solidFill>
              </a:rPr>
              <a:t>S.Johansen</a:t>
            </a:r>
            <a:endParaRPr lang="nb-NO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68" name="Rektangel: Avrundede hjørner 185">
            <a:extLst>
              <a:ext uri="{FF2B5EF4-FFF2-40B4-BE49-F238E27FC236}">
                <a16:creationId xmlns:a16="http://schemas.microsoft.com/office/drawing/2014/main" id="{2565D7C8-0992-44C9-A0A0-C059CB2793EA}"/>
              </a:ext>
            </a:extLst>
          </p:cNvPr>
          <p:cNvSpPr/>
          <p:nvPr/>
        </p:nvSpPr>
        <p:spPr>
          <a:xfrm>
            <a:off x="6228192" y="732702"/>
            <a:ext cx="1399026" cy="591613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nb-NO" sz="11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Pedagogisk rådgiver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Kulturansvarlig/Bibliotek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Bibliotek/kultur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800" b="1" dirty="0">
                <a:solidFill>
                  <a:schemeClr val="tx2">
                    <a:lumMod val="50000"/>
                  </a:schemeClr>
                </a:solidFill>
              </a:rPr>
              <a:t>Tone </a:t>
            </a:r>
            <a:r>
              <a:rPr lang="nb-NO" sz="800" b="1" dirty="0" err="1">
                <a:solidFill>
                  <a:schemeClr val="tx2">
                    <a:lumMod val="50000"/>
                  </a:schemeClr>
                </a:solidFill>
              </a:rPr>
              <a:t>S.Knutsen</a:t>
            </a:r>
            <a:endParaRPr lang="nb-NO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10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6" name="Rektangel: Avrundede hjørner 182">
            <a:extLst>
              <a:ext uri="{FF2B5EF4-FFF2-40B4-BE49-F238E27FC236}">
                <a16:creationId xmlns:a16="http://schemas.microsoft.com/office/drawing/2014/main" id="{B567ABA9-B74C-4E51-AC8C-BC38E541C843}"/>
              </a:ext>
            </a:extLst>
          </p:cNvPr>
          <p:cNvSpPr/>
          <p:nvPr/>
        </p:nvSpPr>
        <p:spPr>
          <a:xfrm>
            <a:off x="9688823" y="3340925"/>
            <a:ext cx="1879417" cy="36479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 err="1">
                <a:solidFill>
                  <a:schemeClr val="tx2">
                    <a:lumMod val="50000"/>
                  </a:schemeClr>
                </a:solidFill>
              </a:rPr>
              <a:t>Byggsak</a:t>
            </a: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/Plan</a:t>
            </a:r>
          </a:p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nb-NO" sz="900" b="1" dirty="0">
                <a:solidFill>
                  <a:schemeClr val="tx2">
                    <a:lumMod val="50000"/>
                  </a:schemeClr>
                </a:solidFill>
              </a:rPr>
              <a:t>Johannes Storm</a:t>
            </a:r>
            <a:endParaRPr lang="nb-NO" sz="900" dirty="0">
              <a:solidFill>
                <a:schemeClr val="tx1"/>
              </a:solidFill>
            </a:endParaRPr>
          </a:p>
        </p:txBody>
      </p:sp>
      <p:cxnSp>
        <p:nvCxnSpPr>
          <p:cNvPr id="48" name="Rett linje 47">
            <a:extLst>
              <a:ext uri="{FF2B5EF4-FFF2-40B4-BE49-F238E27FC236}">
                <a16:creationId xmlns:a16="http://schemas.microsoft.com/office/drawing/2014/main" id="{684F8BF0-6D86-4191-9235-114FE431F072}"/>
              </a:ext>
            </a:extLst>
          </p:cNvPr>
          <p:cNvCxnSpPr>
            <a:cxnSpLocks/>
          </p:cNvCxnSpPr>
          <p:nvPr/>
        </p:nvCxnSpPr>
        <p:spPr>
          <a:xfrm flipH="1" flipV="1">
            <a:off x="6970726" y="3110730"/>
            <a:ext cx="120895" cy="119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ett linje 52">
            <a:extLst>
              <a:ext uri="{FF2B5EF4-FFF2-40B4-BE49-F238E27FC236}">
                <a16:creationId xmlns:a16="http://schemas.microsoft.com/office/drawing/2014/main" id="{FAE810DC-E92D-4D20-8118-30E03E1C3721}"/>
              </a:ext>
            </a:extLst>
          </p:cNvPr>
          <p:cNvCxnSpPr>
            <a:cxnSpLocks/>
          </p:cNvCxnSpPr>
          <p:nvPr/>
        </p:nvCxnSpPr>
        <p:spPr>
          <a:xfrm>
            <a:off x="7323781" y="4018183"/>
            <a:ext cx="0" cy="11328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Rett linje 61">
            <a:extLst>
              <a:ext uri="{FF2B5EF4-FFF2-40B4-BE49-F238E27FC236}">
                <a16:creationId xmlns:a16="http://schemas.microsoft.com/office/drawing/2014/main" id="{350748C6-3CA2-45E7-B87C-CF7388A75E17}"/>
              </a:ext>
            </a:extLst>
          </p:cNvPr>
          <p:cNvCxnSpPr>
            <a:cxnSpLocks/>
          </p:cNvCxnSpPr>
          <p:nvPr/>
        </p:nvCxnSpPr>
        <p:spPr>
          <a:xfrm>
            <a:off x="8097941" y="4018183"/>
            <a:ext cx="7407" cy="1081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75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-tema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139514_TF00283905_Win32" id="{FA70A2CF-0D21-4185-B07A-E602DBA668E3}" vid="{9DAEC85A-2EAB-49C9-948E-7E0B94CB154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5" ma:contentTypeDescription="Create a new document." ma:contentTypeScope="" ma:versionID="6303841d91754ae9e45eab54773e3b1c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targetNamespace="http://schemas.microsoft.com/office/2006/metadata/properties" ma:root="true" ma:fieldsID="21f069cdc2b493a90fc663fd3b6884b6" ns1:_="" ns2:_="" ns3:_="">
    <xsd:import namespace="http://schemas.microsoft.com/sharepoint/v3"/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F1CA2FC-F29D-4089-892E-E43B13A655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828325B-69CB-40B6-B8CF-D0CF3890EC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7B4AD6D-ED02-4EE0-B91B-4E25FCF95212}">
  <ds:schemaRefs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6c05727-aa75-4e4a-9b5f-8a80a1165891"/>
    <ds:schemaRef ds:uri="71af3243-3dd4-4a8d-8c0d-dd76da1f02a5"/>
    <ds:schemaRef ds:uri="http://schemas.microsoft.com/sharepoint/v3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Minimalistisk organisasjonskart</Template>
  <TotalTime>553</TotalTime>
  <Words>192</Words>
  <Application>Microsoft Office PowerPoint</Application>
  <PresentationFormat>Widescreen</PresentationFormat>
  <Paragraphs>80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Avenir Next LT Pro Light</vt:lpstr>
      <vt:lpstr>Calibri</vt:lpstr>
      <vt:lpstr>Speak Pro</vt:lpstr>
      <vt:lpstr>Office-tema</vt:lpstr>
      <vt:lpstr>Flakstad kommune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Lena Hansson</dc:creator>
  <cp:lastModifiedBy>Vibeke K. Ringvej</cp:lastModifiedBy>
  <cp:revision>51</cp:revision>
  <dcterms:created xsi:type="dcterms:W3CDTF">2021-09-29T15:19:50Z</dcterms:created>
  <dcterms:modified xsi:type="dcterms:W3CDTF">2025-12-17T10:24:26Z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